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329" r:id="rId3"/>
    <p:sldId id="358" r:id="rId4"/>
    <p:sldId id="331" r:id="rId5"/>
    <p:sldId id="260" r:id="rId6"/>
    <p:sldId id="359" r:id="rId8"/>
    <p:sldId id="332" r:id="rId9"/>
    <p:sldId id="270" r:id="rId10"/>
    <p:sldId id="360" r:id="rId11"/>
    <p:sldId id="353" r:id="rId12"/>
    <p:sldId id="354" r:id="rId13"/>
    <p:sldId id="361" r:id="rId14"/>
    <p:sldId id="362" r:id="rId15"/>
    <p:sldId id="363" r:id="rId16"/>
    <p:sldId id="372" r:id="rId17"/>
    <p:sldId id="268" r:id="rId18"/>
  </p:sldIdLst>
  <p:sldSz cx="9144000" cy="5143500"/>
  <p:notesSz cx="5143500" cy="9144000"/>
  <p:custDataLst>
    <p:tags r:id="rId2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16200000">
            <a:off x="2000251" y="-2000251"/>
            <a:ext cx="5143499" cy="9144002"/>
          </a:xfrm>
          <a:prstGeom prst="rect">
            <a:avLst/>
          </a:prstGeom>
        </p:spPr>
      </p:pic>
      <p:sp>
        <p:nvSpPr>
          <p:cNvPr id="3" name="矩形: 折角 2"/>
          <p:cNvSpPr/>
          <p:nvPr userDrawn="1"/>
        </p:nvSpPr>
        <p:spPr>
          <a:xfrm>
            <a:off x="223631" y="193813"/>
            <a:ext cx="8696739" cy="4755874"/>
          </a:xfrm>
          <a:prstGeom prst="foldedCorner">
            <a:avLst>
              <a:gd name="adj" fmla="val 8830"/>
            </a:avLst>
          </a:prstGeom>
          <a:solidFill>
            <a:schemeClr val="bg1"/>
          </a:solidFill>
          <a:ln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16200000">
            <a:off x="2000251" y="-2000251"/>
            <a:ext cx="5143499" cy="9144002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 flipH="1">
            <a:off x="5032287" y="2775133"/>
            <a:ext cx="4110093" cy="2368628"/>
            <a:chOff x="-1" y="2705062"/>
            <a:chExt cx="5690003" cy="4153286"/>
          </a:xfrm>
        </p:grpSpPr>
        <p:sp>
          <p:nvSpPr>
            <p:cNvPr id="45" name="任意多边形: 形状 4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46" name="图片 45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997585" y="3907790"/>
            <a:ext cx="2486660" cy="243205"/>
            <a:chOff x="5466332" y="4427715"/>
            <a:chExt cx="3115052" cy="324273"/>
          </a:xfrm>
        </p:grpSpPr>
        <p:sp>
          <p:nvSpPr>
            <p:cNvPr id="58" name="矩形: 圆角 57"/>
            <p:cNvSpPr/>
            <p:nvPr/>
          </p:nvSpPr>
          <p:spPr>
            <a:xfrm>
              <a:off x="5466332" y="4427715"/>
              <a:ext cx="1535007" cy="3242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汇报人：</a:t>
              </a:r>
              <a:r>
                <a:rPr lang="zh-C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张文</a:t>
              </a:r>
              <a:endParaRPr 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7177384" y="4427715"/>
              <a:ext cx="1404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时间：</a:t>
              </a:r>
              <a:r>
                <a:rPr lang="en-US" altLang="zh-C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2023.12</a:t>
              </a:r>
              <a:endPara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441450" y="1940560"/>
            <a:ext cx="58337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6000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目标检测</a:t>
            </a:r>
            <a:endParaRPr lang="zh-CN" sz="6000" dirty="0">
              <a:solidFill>
                <a:schemeClr val="bg1"/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     --Faster RCNN</a:t>
            </a:r>
            <a:endParaRPr lang="en-US" altLang="zh-CN" sz="4000" dirty="0">
              <a:solidFill>
                <a:schemeClr val="bg1"/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495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770816" y="567991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4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35123" y="4703038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63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4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5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3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4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6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7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8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97935" y="1280294"/>
            <a:ext cx="4561367" cy="645160"/>
            <a:chOff x="1330580" y="1608203"/>
            <a:chExt cx="6081822" cy="860213"/>
          </a:xfrm>
        </p:grpSpPr>
        <p:sp>
          <p:nvSpPr>
            <p:cNvPr id="25" name="文本框 24"/>
            <p:cNvSpPr txBox="1"/>
            <p:nvPr/>
          </p:nvSpPr>
          <p:spPr>
            <a:xfrm>
              <a:off x="3385492" y="1733058"/>
              <a:ext cx="1971998" cy="67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b="1" dirty="0">
                  <a:solidFill>
                    <a:schemeClr val="bg1"/>
                  </a:solidFill>
                  <a:cs typeface="+mn-ea"/>
                  <a:sym typeface="+mn-lt"/>
                </a:rPr>
                <a:t>WORK</a:t>
              </a:r>
              <a:endParaRPr lang="en-US" altLang="zh-CN" sz="135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350" b="1" dirty="0">
                  <a:solidFill>
                    <a:schemeClr val="bg1"/>
                  </a:solidFill>
                  <a:cs typeface="+mn-ea"/>
                  <a:sym typeface="+mn-lt"/>
                </a:rPr>
                <a:t>SUNMMARY</a:t>
              </a:r>
              <a:endParaRPr lang="zh-CN" altLang="en-US" sz="135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30580" y="1608203"/>
              <a:ext cx="2203602" cy="860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4880226" y="1911372"/>
              <a:ext cx="2532176" cy="23334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sp>
        <p:nvSpPr>
          <p:cNvPr id="2" name="矩形: 圆角 57"/>
          <p:cNvSpPr/>
          <p:nvPr/>
        </p:nvSpPr>
        <p:spPr>
          <a:xfrm>
            <a:off x="997585" y="4246245"/>
            <a:ext cx="2487295" cy="243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r>
              <a: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小组成员：</a:t>
            </a:r>
            <a:r>
              <a:rPr 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张文，张天昊，张慧纯，</a:t>
            </a:r>
            <a:r>
              <a:rPr 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高润濮</a:t>
            </a:r>
            <a:endParaRPr lang="en-US" altLang="zh-CN" sz="9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 animBg="1"/>
      <p:bldP spid="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Faster RCNN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的优点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2700" y="1178560"/>
            <a:ext cx="71354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性能优越：通过两阶段网络与RPN，实现了精度较高的物体检测性能。</a:t>
            </a:r>
            <a:endParaRPr lang="en-US" sz="14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通用性与鲁棒性：在多个数据集及物体任务上效果都很好，对于个人的数据集，往往微调后就能达到较好的效果。</a:t>
            </a: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RPN</a:t>
            </a:r>
            <a:r>
              <a:rPr lang="zh-CN" alt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能够检测不同大小、比例的目标，且在目标遮挡或视角变化的情况下仍然能保持较高的性能。</a:t>
            </a:r>
            <a:endParaRPr sz="14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Faster RCNN的两阶段网络相比起其他单阶段网络，更为精准，尤其是针对高精度、多尺度以及小物体问题上，两阶段网络优势更为明显。</a:t>
            </a:r>
            <a:endParaRPr lang="zh-CN" altLang="en-US" sz="14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 flipH="1">
            <a:off x="2002804" y="-2002804"/>
            <a:ext cx="5138394" cy="9144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22" y="2775132"/>
            <a:ext cx="4110093" cy="2368628"/>
            <a:chOff x="-1" y="2705062"/>
            <a:chExt cx="5690003" cy="4153286"/>
          </a:xfrm>
        </p:grpSpPr>
        <p:sp>
          <p:nvSpPr>
            <p:cNvPr id="5" name="任意多边形: 形状 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 flipH="1">
            <a:off x="17766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086" y="2252951"/>
            <a:ext cx="4421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72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5400" dirty="0">
                <a:sym typeface="+mn-lt"/>
              </a:rPr>
              <a:t>实验结果</a:t>
            </a:r>
            <a:endParaRPr lang="zh-CN" altLang="en-US" sz="5400" dirty="0"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8743" y="1738385"/>
            <a:ext cx="153592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4707" y="721115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5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873" y="4698699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36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map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值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5730" y="1129665"/>
            <a:ext cx="3804920" cy="288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66775"/>
            <a:ext cx="3879850" cy="3741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预测效果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1071245"/>
            <a:ext cx="2557780" cy="1706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15" y="1071245"/>
            <a:ext cx="4361815" cy="351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2840355"/>
            <a:ext cx="2557145" cy="1745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小组分工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7645" y="1028065"/>
            <a:ext cx="53397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张文：</a:t>
            </a:r>
            <a:r>
              <a:rPr lang="en-US" altLang="zh-CN"/>
              <a:t>PPT</a:t>
            </a:r>
            <a:r>
              <a:rPr lang="zh-CN" altLang="en-US"/>
              <a:t>制作及汇报、论文精读、代码实现</a:t>
            </a:r>
            <a:endParaRPr lang="zh-CN" altLang="en-US"/>
          </a:p>
          <a:p>
            <a:r>
              <a:rPr lang="zh-CN" altLang="en-US"/>
              <a:t>张天昊：代码实现、理论学习</a:t>
            </a:r>
            <a:endParaRPr lang="zh-CN" altLang="en-US"/>
          </a:p>
          <a:p>
            <a:r>
              <a:rPr lang="zh-CN" altLang="en-US"/>
              <a:t>张慧纯：数据集搜集及读取、理论学习</a:t>
            </a:r>
            <a:endParaRPr lang="zh-CN" altLang="en-US"/>
          </a:p>
          <a:p>
            <a:r>
              <a:rPr lang="zh-CN" altLang="en-US"/>
              <a:t>高润濮：检测器实现、理论学习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9013" y="1589405"/>
            <a:ext cx="164306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991168" y="2455863"/>
            <a:ext cx="2900363" cy="10334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50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grpSp>
        <p:nvGrpSpPr>
          <p:cNvPr id="5" name="íś1iḑê"/>
          <p:cNvGrpSpPr/>
          <p:nvPr/>
        </p:nvGrpSpPr>
        <p:grpSpPr>
          <a:xfrm>
            <a:off x="1148239" y="2354104"/>
            <a:ext cx="7066121" cy="1330643"/>
            <a:chOff x="1466849" y="2865873"/>
            <a:chExt cx="6678992" cy="1774371"/>
          </a:xfrm>
        </p:grpSpPr>
        <p:sp>
          <p:nvSpPr>
            <p:cNvPr id="19" name="ïṩ1iḍè"/>
            <p:cNvSpPr/>
            <p:nvPr/>
          </p:nvSpPr>
          <p:spPr>
            <a:xfrm>
              <a:off x="1466849" y="2865873"/>
              <a:ext cx="1774371" cy="1774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/>
                  </a:solidFill>
                  <a:cs typeface="+mn-ea"/>
                  <a:sym typeface="+mn-lt"/>
                </a:rPr>
                <a:t>任务概述</a:t>
              </a:r>
              <a:endParaRPr lang="zh-CN" altLang="en-US" sz="21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iŝľíḑè"/>
            <p:cNvSpPr/>
            <p:nvPr/>
          </p:nvSpPr>
          <p:spPr>
            <a:xfrm>
              <a:off x="3919159" y="2865873"/>
              <a:ext cx="1774371" cy="1774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/>
                  </a:solidFill>
                  <a:cs typeface="+mn-ea"/>
                  <a:sym typeface="+mn-lt"/>
                </a:rPr>
                <a:t>模型介绍</a:t>
              </a:r>
              <a:endParaRPr lang="zh-CN" altLang="en-US" sz="21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iśḷîḓê"/>
            <p:cNvSpPr/>
            <p:nvPr/>
          </p:nvSpPr>
          <p:spPr>
            <a:xfrm>
              <a:off x="6371470" y="2865873"/>
              <a:ext cx="1774371" cy="1774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/>
                  </a:solidFill>
                  <a:cs typeface="+mn-ea"/>
                  <a:sym typeface="+mn-lt"/>
                </a:rPr>
                <a:t>实验结果</a:t>
              </a:r>
              <a:endParaRPr lang="zh-CN" altLang="en-US" sz="21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754316" y="1645106"/>
            <a:ext cx="1635368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15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15135" y="881204"/>
            <a:ext cx="413571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500" b="1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  <a:endParaRPr lang="zh-CN" altLang="en-US" sz="33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0" y="0"/>
            <a:ext cx="340238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 flipH="1">
            <a:off x="2002804" y="-2002804"/>
            <a:ext cx="5138394" cy="9144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22" y="2775132"/>
            <a:ext cx="4110093" cy="2368628"/>
            <a:chOff x="-1" y="2705062"/>
            <a:chExt cx="5690003" cy="4153286"/>
          </a:xfrm>
        </p:grpSpPr>
        <p:sp>
          <p:nvSpPr>
            <p:cNvPr id="5" name="任意多边形: 形状 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 flipH="1">
            <a:off x="17766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086" y="2252951"/>
            <a:ext cx="4421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任务概述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8743" y="1738385"/>
            <a:ext cx="153592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4707" y="721115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5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873" y="4698699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36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7801534" y="387413"/>
            <a:ext cx="793777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500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15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zh-CN" sz="208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目标检测任务介绍</a:t>
            </a:r>
            <a:endParaRPr lang="zh-CN" sz="208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38275" y="1266825"/>
            <a:ext cx="6406515" cy="36582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目标检测任务是在给定的图像或视频中检测出目标物体，并确定它们的位置、大小和类别。目标检测是</a:t>
            </a:r>
            <a:r>
              <a:rPr lang="zh-CN"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实例分割</a:t>
            </a:r>
            <a:r>
              <a:rPr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、语义分割</a:t>
            </a:r>
            <a:r>
              <a:rPr lang="zh-CN"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、目标跟踪、图像描述</a:t>
            </a:r>
            <a:r>
              <a:rPr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等其他计算机视觉任务的基础。</a:t>
            </a:r>
            <a:endParaRPr sz="1535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  <a:sym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基于深度学习的目标检测算法主要分为两类：Two Stage和One Stage。Two Stage先进行区域生成，该区域称之为region proposal（简称RP，一个有可能包含待检物体的预选框），再通过卷积神经网络进行样本分类。One Stage则不用RP，直接在网络中提取特征来预测物体分类和位置。</a:t>
            </a:r>
            <a:endParaRPr lang="en-US" sz="1535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  <a:sym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目标检测的应用</a:t>
            </a:r>
            <a:endParaRPr lang="zh-CN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38275" y="1266825"/>
            <a:ext cx="6406515" cy="36582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sz="153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目标检测在人工智能、自动驾驶、安防监控、图像检索等领域有着广泛的应用，例如智能家居、交通管制系统、视频监控系统、医学影像自动诊断等。目前，随着神经网络、深度学习、计算机视觉等技术的不断发展，目标检测的精度和速度已经得到了显著的提高，并且得到了广泛的研究和应用。</a:t>
            </a:r>
            <a:endParaRPr lang="en-US" sz="1535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  <a:sym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itchFamily="34" charset="0"/>
              <a:ea typeface="Noto Sans SC" pitchFamily="34" charset="-122"/>
              <a:cs typeface="Noto Sans SC" pitchFamily="34" charset="-120"/>
              <a:sym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 flipH="1">
            <a:off x="2002804" y="-2002804"/>
            <a:ext cx="5138394" cy="9144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22" y="2775132"/>
            <a:ext cx="4110093" cy="2368628"/>
            <a:chOff x="-1" y="2705062"/>
            <a:chExt cx="5690003" cy="4153286"/>
          </a:xfrm>
        </p:grpSpPr>
        <p:sp>
          <p:nvSpPr>
            <p:cNvPr id="5" name="任意多边形: 形状 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 flipH="1">
            <a:off x="17766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086" y="2252951"/>
            <a:ext cx="4421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72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5400" dirty="0">
                <a:sym typeface="+mn-lt"/>
              </a:rPr>
              <a:t>模型介绍</a:t>
            </a:r>
            <a:endParaRPr lang="zh-CN" altLang="en-US" sz="5400" dirty="0"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8743" y="1738385"/>
            <a:ext cx="153592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4707" y="721115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5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873" y="4698699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36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Faster RCNN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模型结构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866775"/>
            <a:ext cx="3538855" cy="3532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8400" y="1410970"/>
            <a:ext cx="3862070" cy="2321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算法流程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将图像输入网络得到相应的特征图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使用RPN结构生成候选框，将RPN生成的候选框投影到特征图上获得相应的特征矩阵。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将每个特征矩阵通过RoI Pooling层缩放到7×7大小的特征图，接着将特征图展平通过一系列全连接层得到预测结果 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RPN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4585" y="1318260"/>
            <a:ext cx="3862070" cy="3054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/>
              <a:t>生成候选框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对于特征图上的每个3×3的滑动窗口，计算出滑动窗口中心点对应原始图像上的中心点(做等比缩放)，并计算出k个anchor boxes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采用三种尺度128²，256²，512²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采用三种比例1:1，1:2，2:1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在每个滑动窗口生成</a:t>
            </a:r>
            <a:r>
              <a:rPr lang="en-US" altLang="zh-CN" sz="1600"/>
              <a:t>9</a:t>
            </a:r>
            <a:r>
              <a:rPr lang="zh-CN" altLang="en-US" sz="1600"/>
              <a:t>个</a:t>
            </a:r>
            <a:r>
              <a:rPr lang="en-US" altLang="zh-CN" sz="1600"/>
              <a:t>anchor</a:t>
            </a:r>
            <a:r>
              <a:rPr lang="zh-CN" altLang="en-US" sz="1600"/>
              <a:t> 。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318260"/>
            <a:ext cx="3513455" cy="2138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损失函数</a:t>
            </a:r>
            <a:endParaRPr lang="zh-CN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24405" y="953770"/>
          <a:ext cx="3963035" cy="35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679700" imgH="241300" progId="Equation.KSEE3">
                  <p:embed/>
                </p:oleObj>
              </mc:Choice>
              <mc:Fallback>
                <p:oleObj name="" r:id="rId1" imgW="26797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24405" y="953770"/>
                        <a:ext cx="3963035" cy="35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17265" y="953770"/>
            <a:ext cx="902335" cy="3575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31870" y="678180"/>
            <a:ext cx="887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分类损失</a:t>
            </a:r>
            <a:endParaRPr lang="zh-CN" altLang="en-US" sz="1200"/>
          </a:p>
        </p:txBody>
      </p:sp>
      <p:sp>
        <p:nvSpPr>
          <p:cNvPr id="7" name="矩形 6"/>
          <p:cNvSpPr/>
          <p:nvPr/>
        </p:nvSpPr>
        <p:spPr>
          <a:xfrm>
            <a:off x="4754880" y="932815"/>
            <a:ext cx="1432560" cy="38735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2510" y="678180"/>
            <a:ext cx="1256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边界框回归损失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1678305" y="1731645"/>
            <a:ext cx="5349875" cy="2469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 sz="1400"/>
              <a:t>分类损失：采用二分类交叉熵损失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/>
              <a:t>边界框回归损失采用的</a:t>
            </a:r>
            <a:r>
              <a:rPr lang="en-US" altLang="zh-CN" sz="1400"/>
              <a:t>smooth L1</a:t>
            </a:r>
            <a:r>
              <a:rPr lang="zh-CN" altLang="en-US" sz="1400"/>
              <a:t>损失</a:t>
            </a:r>
            <a:endParaRPr lang="zh-CN" altLang="en-US" sz="1400"/>
          </a:p>
          <a:p>
            <a:pPr marL="342900" indent="-342900">
              <a:buAutoNum type="arabicPeriod"/>
            </a:pPr>
            <a:endParaRPr lang="zh-CN" altLang="en-US" sz="1400"/>
          </a:p>
          <a:p>
            <a:pPr marL="342900" indent="-342900">
              <a:buAutoNum type="arabicPeriod"/>
            </a:pPr>
            <a:endParaRPr lang="zh-CN" alt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/>
              <a:t>采用</a:t>
            </a:r>
            <a:r>
              <a:rPr lang="en-US" altLang="zh-CN" sz="1400"/>
              <a:t>smooth L1</a:t>
            </a:r>
            <a:r>
              <a:rPr lang="zh-CN" altLang="en-US" sz="1400"/>
              <a:t>损失函数，收敛更快，梯度变化相对较小，训练时不容易跑飞</a:t>
            </a:r>
            <a:endParaRPr lang="zh-CN" altLang="en-US" sz="1400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US" altLang="zh-CN" sz="1400"/>
              <a:t>   </a:t>
            </a:r>
            <a:r>
              <a:rPr lang="zh-CN" altLang="en-US" sz="1400"/>
              <a:t>是平衡因子，用来平衡两种损失之间的数量级</a:t>
            </a:r>
            <a:endParaRPr lang="zh-CN" altLang="en-US" sz="1400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US" altLang="zh-CN" sz="1400"/>
              <a:t>[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u ≥ 1</a:t>
            </a:r>
            <a:r>
              <a:rPr lang="en-US" altLang="zh-CN" sz="1400"/>
              <a:t>]</a:t>
            </a:r>
            <a:r>
              <a:rPr lang="zh-CN" altLang="en-US" sz="1400"/>
              <a:t>表示当</a:t>
            </a:r>
            <a:r>
              <a:rPr lang="en-US" altLang="zh-CN" sz="1400"/>
              <a:t>u≥1</a:t>
            </a:r>
            <a:r>
              <a:rPr lang="zh-CN" altLang="en-US" sz="1400"/>
              <a:t>时其值为</a:t>
            </a:r>
            <a:r>
              <a:rPr lang="en-US" altLang="zh-CN" sz="1400"/>
              <a:t>1</a:t>
            </a:r>
            <a:r>
              <a:rPr lang="zh-CN" altLang="en-US" sz="1400"/>
              <a:t>，否则为</a:t>
            </a:r>
            <a:r>
              <a:rPr lang="en-US" altLang="zh-CN" sz="1400"/>
              <a:t>0</a:t>
            </a:r>
            <a:r>
              <a:rPr lang="zh-CN" altLang="en-US" sz="1400"/>
              <a:t>，因为</a:t>
            </a:r>
            <a:r>
              <a:rPr lang="en-US" altLang="zh-CN" sz="1400"/>
              <a:t>u≥1</a:t>
            </a:r>
            <a:r>
              <a:rPr lang="zh-CN" altLang="en-US" sz="1400"/>
              <a:t>时表示前景，这时才会有实际的预测框，否则表示背景，不需要预测框去框物体，也就不需要进行计算损失了。</a:t>
            </a:r>
            <a:endParaRPr lang="zh-CN" alt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89225" y="2225040"/>
          <a:ext cx="233045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2209800" imgH="533400" progId="Equation.KSEE3">
                  <p:embed/>
                </p:oleObj>
              </mc:Choice>
              <mc:Fallback>
                <p:oleObj name="" r:id="rId3" imgW="2209800" imgH="5334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89225" y="2225040"/>
                        <a:ext cx="233045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77720" y="3282315"/>
          <a:ext cx="161290" cy="20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5" imgW="139700" imgH="177165" progId="Equation.KSEE3">
                  <p:embed/>
                </p:oleObj>
              </mc:Choice>
              <mc:Fallback>
                <p:oleObj name="" r:id="rId5" imgW="139700" imgH="177165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7720" y="3282315"/>
                        <a:ext cx="161290" cy="20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/>
      <p:bldP spid="9" grpId="1"/>
      <p:bldP spid="12" grpId="0"/>
      <p:bldP spid="12" grpId="1"/>
    </p:bldLst>
  </p:timing>
</p:sld>
</file>

<file path=ppt/tags/tag1.xml><?xml version="1.0" encoding="utf-8"?>
<p:tagLst xmlns:p="http://schemas.openxmlformats.org/presentationml/2006/main">
  <p:tag name="ISLIDE.DIAGRAM" val="#928773;"/>
</p:tagLst>
</file>

<file path=ppt/tags/tag2.xml><?xml version="1.0" encoding="utf-8"?>
<p:tagLst xmlns:p="http://schemas.openxmlformats.org/presentationml/2006/main">
  <p:tag name="commondata" val="eyJoZGlkIjoiMDJiMjU4MTkyMWE1ZjUxOTMxOWRkNGVmYWIxOTk3OD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</Words>
  <Application>WPS 演示</Application>
  <PresentationFormat>On-screen Show (16:9)</PresentationFormat>
  <Paragraphs>114</Paragraphs>
  <Slides>15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汉仪大宋简</vt:lpstr>
      <vt:lpstr>Noto Sans SC</vt:lpstr>
      <vt:lpstr>Segoe Print</vt:lpstr>
      <vt:lpstr>Noto Sans SC</vt:lpstr>
      <vt:lpstr>Noto Sans SC</vt:lpstr>
      <vt:lpstr>Wingdings</vt:lpstr>
      <vt:lpstr>Times New Roman</vt:lpstr>
      <vt:lpstr>Calibri</vt:lpstr>
      <vt:lpstr>等线</vt:lpstr>
      <vt:lpstr>微软雅黑</vt:lpstr>
      <vt:lpstr>Arial Unicode MS</vt:lpstr>
      <vt:lpstr>Calibri Light</vt:lpstr>
      <vt:lpstr>等线 Light</vt:lpstr>
      <vt:lpstr>MingLiU-ExtB</vt:lpstr>
      <vt:lpstr>Office Theme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学习情况汇报</dc:title>
  <dc:creator>MindShow.fun</dc:creator>
  <dc:subject>副标题在这里</dc:subject>
  <cp:lastModifiedBy>WPS_1591183863</cp:lastModifiedBy>
  <cp:revision>15</cp:revision>
  <dcterms:created xsi:type="dcterms:W3CDTF">2023-10-07T01:01:00Z</dcterms:created>
  <dcterms:modified xsi:type="dcterms:W3CDTF">2023-12-08T13:20:13Z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C851E35BE1C34E7F9FF2EDF789F3526C_12</vt:lpwstr>
  </property>
  <property fmtid="{D5CDD505-2E9C-101B-9397-08002B2CF9AE}" pid="3" name="KSOProductBuildVer">
    <vt:lpwstr>2052-12.1.0.15990</vt:lpwstr>
  </property>
</Properties>
</file>